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8.9-->
<p:presentation xmlns:r="http://schemas.openxmlformats.org/officeDocument/2006/relationships" xmlns:a="http://schemas.openxmlformats.org/drawingml/2006/main" xmlns:p="http://schemas.openxmlformats.org/presentationml/2006/main" saveSubsetFonts="1">
  <p:sldMasterIdLst>
    <p:sldMasterId id="2147483648" r:id="rId2"/>
  </p:sldMasterIdLst>
  <p:notesMasterIdLst>
    <p:notesMasterId r:id="rId3"/>
  </p:notesMasterIdLst>
  <p:handoutMasterIdLst>
    <p:handoutMasterId r:id="rId4"/>
  </p:handoutMasterIdLst>
  <p:sldIdLst>
    <p:sldId id="256" r:id="rId5"/>
    <p:sldId id="279" r:id="rId6"/>
    <p:sldId id="263" r:id="rId7"/>
    <p:sldId id="282" r:id="rId8"/>
    <p:sldId id="290" r:id="rId9"/>
    <p:sldId id="292" r:id="rId10"/>
    <p:sldId id="293" r:id="rId11"/>
    <p:sldId id="294" r:id="rId12"/>
  </p:sldIdLst>
  <p:sldSz cx="9144000" cy="6858000" type="screen4x3"/>
  <p:notesSz cx="7010400" cy="9296400"/>
  <p:custDataLst>
    <p:tags r:id="rId13"/>
  </p:custDataLst>
  <p:defaultTextStyle>
    <a:defPPr>
      <a:defRPr lang="en-US"/>
    </a:defPPr>
    <a:lvl1pPr algn="l" rtl="0" fontAlgn="base">
      <a:spcBef>
        <a:spcPct val="0"/>
      </a:spcBef>
      <a:spcAft>
        <a:spcPct val="0"/>
      </a:spcAft>
      <a:defRPr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p="http://schemas.openxmlformats.org/presentationml/2006/main">
  <p:cmAuthor id="0" name="Michelle Fitzer" initials="M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p:cViewPr varScale="1">
        <p:scale>
          <a:sx n="89" d="100"/>
          <a:sy n="89" d="100"/>
        </p:scale>
        <p:origin x="96" y="306"/>
      </p:cViewPr>
      <p:guideLst>
        <p:guide orient="horz" pos="2160"/>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p:cNvSpPr>
            <a:spLocks noGrp="1"/>
          </p:cNvSpPr>
          <p:nvPr>
            <p:ph type="hdr" sz="quarter"/>
          </p:nvPr>
        </p:nvSpPr>
        <p:spPr>
          <a:xfrm>
            <a:off x="3" y="0"/>
            <a:ext cx="3038475"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970342" y="0"/>
            <a:ext cx="3038475" cy="465138"/>
          </a:xfrm>
          <a:prstGeom prst="rect">
            <a:avLst/>
          </a:prstGeom>
        </p:spPr>
        <p:txBody>
          <a:bodyPr vert="horz" lIns="91440" tIns="45720" rIns="91440" bIns="45720" rtlCol="0"/>
          <a:lstStyle>
            <a:lvl1pPr algn="r">
              <a:defRPr sz="1200">
                <a:cs typeface="+mn-cs"/>
              </a:defRPr>
            </a:lvl1pPr>
          </a:lstStyle>
          <a:p>
            <a:pPr>
              <a:defRPr/>
            </a:pPr>
            <a:fld id="{D56D9375-0D49-4D56-8635-37356567E125}" type="datetimeFigureOut">
              <a:rPr lang="en-US"/>
              <a:pPr>
                <a:defRPr/>
              </a:pPr>
              <a:t>8/14/2023</a:t>
            </a:fld>
            <a:endParaRPr lang="en-US"/>
          </a:p>
        </p:txBody>
      </p:sp>
      <p:sp>
        <p:nvSpPr>
          <p:cNvPr id="4" name="Footer Placeholder 3"/>
          <p:cNvSpPr>
            <a:spLocks noGrp="1"/>
          </p:cNvSpPr>
          <p:nvPr>
            <p:ph type="ftr" sz="quarter" idx="2"/>
          </p:nvPr>
        </p:nvSpPr>
        <p:spPr>
          <a:xfrm>
            <a:off x="3" y="8829675"/>
            <a:ext cx="3038475"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970342" y="8829675"/>
            <a:ext cx="3038475" cy="465138"/>
          </a:xfrm>
          <a:prstGeom prst="rect">
            <a:avLst/>
          </a:prstGeom>
        </p:spPr>
        <p:txBody>
          <a:bodyPr vert="horz" lIns="91440" tIns="45720" rIns="91440" bIns="45720" rtlCol="0" anchor="b"/>
          <a:lstStyle>
            <a:lvl1pPr algn="r">
              <a:defRPr sz="1200">
                <a:cs typeface="+mn-cs"/>
              </a:defRPr>
            </a:lvl1pPr>
          </a:lstStyle>
          <a:p>
            <a:pPr>
              <a:defRPr/>
            </a:pPr>
            <a:fld id="{686F7B95-228A-4253-9A19-B0E815D47CF8}" type="slidenum">
              <a:rPr lang="en-US"/>
              <a:pPr>
                <a:defRPr/>
              </a:pPr>
              <a:t>‹#›</a:t>
            </a:fld>
            <a:endParaRPr lang="en-US"/>
          </a:p>
        </p:txBody>
      </p:sp>
    </p:spTree>
    <p:extLst>
      <p:ext uri="{BB962C8B-B14F-4D97-AF65-F5344CB8AC3E}">
        <p14:creationId xmlns:p14="http://schemas.microsoft.com/office/powerpoint/2010/main" val="293895909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17410" name="Rectangle 2"/>
          <p:cNvSpPr>
            <a:spLocks noGrp="1" noChangeArrowheads="1"/>
          </p:cNvSpPr>
          <p:nvPr>
            <p:ph type="hdr" sz="quarter"/>
          </p:nvPr>
        </p:nvSpPr>
        <p:spPr bwMode="auto">
          <a:xfrm>
            <a:off x="3"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17411" name="Rectangle 3"/>
          <p:cNvSpPr>
            <a:spLocks noGrp="1" noChangeArrowheads="1"/>
          </p:cNvSpPr>
          <p:nvPr>
            <p:ph type="dt" idx="1"/>
          </p:nvPr>
        </p:nvSpPr>
        <p:spPr bwMode="auto">
          <a:xfrm>
            <a:off x="3970342"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01675" y="4416429"/>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3"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17415" name="Rectangle 7"/>
          <p:cNvSpPr>
            <a:spLocks noGrp="1" noChangeArrowheads="1"/>
          </p:cNvSpPr>
          <p:nvPr>
            <p:ph type="sldNum" sz="quarter" idx="5"/>
          </p:nvPr>
        </p:nvSpPr>
        <p:spPr bwMode="auto">
          <a:xfrm>
            <a:off x="3970342"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8DFF1642-7289-4C6D-A302-699CD0BB91F4}" type="slidenum">
              <a:rPr lang="en-US"/>
              <a:pPr>
                <a:defRPr/>
              </a:pPr>
              <a:t>‹#›</a:t>
            </a:fld>
            <a:endParaRPr lang="en-US"/>
          </a:p>
        </p:txBody>
      </p:sp>
    </p:spTree>
    <p:extLst>
      <p:ext uri="{BB962C8B-B14F-4D97-AF65-F5344CB8AC3E}">
        <p14:creationId xmlns:p14="http://schemas.microsoft.com/office/powerpoint/2010/main" val="1482220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mn-ea"/>
        <a:cs typeface="+mn-cs"/>
      </a:defRPr>
    </a:lvl1pPr>
    <a:lvl2pPr marL="457200" algn="l" rtl="0" eaLnBrk="0" fontAlgn="base" hangingPunct="0">
      <a:spcBef>
        <a:spcPct val="30000"/>
      </a:spcBef>
      <a:spcAft>
        <a:spcPct val="0"/>
      </a:spcAft>
      <a:defRPr sz="1200" kern="1200">
        <a:solidFill>
          <a:schemeClr val="tx1"/>
        </a:solidFill>
        <a:latin typeface="Arial"/>
        <a:ea typeface="+mn-ea"/>
        <a:cs typeface="+mn-cs"/>
      </a:defRPr>
    </a:lvl2pPr>
    <a:lvl3pPr marL="914400" algn="l" rtl="0" eaLnBrk="0" fontAlgn="base" hangingPunct="0">
      <a:spcBef>
        <a:spcPct val="30000"/>
      </a:spcBef>
      <a:spcAft>
        <a:spcPct val="0"/>
      </a:spcAft>
      <a:defRPr sz="1200" kern="1200">
        <a:solidFill>
          <a:schemeClr val="tx1"/>
        </a:solidFill>
        <a:latin typeface="Arial"/>
        <a:ea typeface="+mn-ea"/>
        <a:cs typeface="+mn-cs"/>
      </a:defRPr>
    </a:lvl3pPr>
    <a:lvl4pPr marL="1371600" algn="l" rtl="0" eaLnBrk="0" fontAlgn="base" hangingPunct="0">
      <a:spcBef>
        <a:spcPct val="30000"/>
      </a:spcBef>
      <a:spcAft>
        <a:spcPct val="0"/>
      </a:spcAft>
      <a:defRPr sz="1200" kern="1200">
        <a:solidFill>
          <a:schemeClr val="tx1"/>
        </a:solidFill>
        <a:latin typeface="Arial"/>
        <a:ea typeface="+mn-ea"/>
        <a:cs typeface="+mn-cs"/>
      </a:defRPr>
    </a:lvl4pPr>
    <a:lvl5pPr marL="1828800" algn="l" rtl="0" eaLnBrk="0" fontAlgn="base" hangingPunct="0">
      <a:spcBef>
        <a:spcPct val="30000"/>
      </a:spcBef>
      <a:spcAft>
        <a:spcPct val="0"/>
      </a:spcAft>
      <a:defRPr sz="12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16386" name="Slide Image Placeholder 1"/>
          <p:cNvSpPr>
            <a:spLocks noGrp="1" noRot="1" noChangeAspect="1" noTextEdit="1"/>
          </p:cNvSpPr>
          <p:nvPr>
            <p:ph type="sldImg"/>
          </p:nvPr>
        </p:nvSpPr>
        <p:spPr/>
      </p:sp>
      <p:sp>
        <p:nvSpPr>
          <p:cNvPr id="16387" name="Notes Placeholder 2"/>
          <p:cNvSpPr>
            <a:spLocks noGrp="1"/>
          </p:cNvSpPr>
          <p:nvPr>
            <p:ph type="body" idx="1"/>
          </p:nvPr>
        </p:nvSpPr>
        <p:spPr>
          <a:noFill/>
        </p:spPr>
        <p:txBody>
          <a:bodyPr/>
          <a:lstStyle/>
          <a:p>
            <a:endParaRPr lang="en-US" altLang="en-US" smtClean="0"/>
          </a:p>
        </p:txBody>
      </p:sp>
      <p:sp>
        <p:nvSpPr>
          <p:cNvPr id="12292" name="Slide Number Placeholder 3"/>
          <p:cNvSpPr>
            <a:spLocks noGrp="1"/>
          </p:cNvSpPr>
          <p:nvPr>
            <p:ph type="sldNum" sz="quarter" idx="5"/>
          </p:nvPr>
        </p:nvSpPr>
        <p:spPr/>
        <p:txBody>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fld id="{11CF8C47-636C-4B27-AF5F-7D9D4B19E175}" type="slidenum">
              <a:rPr lang="en-US" altLang="en-US" smtClean="0"/>
              <a:pPr eaLnBrk="1" hangingPunct="1">
                <a:defRPr/>
              </a:pPr>
              <a:t>1</a:t>
            </a:fld>
            <a:endParaRPr lang="en-US" alt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CA9DF68-CE77-4AF5-A554-35A6C206913E}" type="slidenum">
              <a:rPr lang="en-US"/>
              <a:pPr>
                <a:defRPr/>
              </a:pPr>
              <a:t>‹#›</a:t>
            </a:fld>
            <a:endParaRPr lang="en-US"/>
          </a:p>
        </p:txBody>
      </p:sp>
    </p:spTree>
    <p:extLst>
      <p:ext uri="{BB962C8B-B14F-4D97-AF65-F5344CB8AC3E}">
        <p14:creationId xmlns:p14="http://schemas.microsoft.com/office/powerpoint/2010/main" val="415625888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7A4FE68-6B77-4C70-9EFF-BCE3C7C41500}" type="slidenum">
              <a:rPr lang="en-US"/>
              <a:pPr>
                <a:defRPr/>
              </a:pPr>
              <a:t>‹#›</a:t>
            </a:fld>
            <a:endParaRPr lang="en-US"/>
          </a:p>
        </p:txBody>
      </p:sp>
    </p:spTree>
    <p:extLst>
      <p:ext uri="{BB962C8B-B14F-4D97-AF65-F5344CB8AC3E}">
        <p14:creationId xmlns:p14="http://schemas.microsoft.com/office/powerpoint/2010/main" val="4825931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1D248F2-27FF-4DB3-94EE-83A738CDC582}" type="slidenum">
              <a:rPr lang="en-US"/>
              <a:pPr>
                <a:defRPr/>
              </a:pPr>
              <a:t>‹#›</a:t>
            </a:fld>
            <a:endParaRPr lang="en-US"/>
          </a:p>
        </p:txBody>
      </p:sp>
    </p:spTree>
    <p:extLst>
      <p:ext uri="{BB962C8B-B14F-4D97-AF65-F5344CB8AC3E}">
        <p14:creationId xmlns:p14="http://schemas.microsoft.com/office/powerpoint/2010/main" val="162323923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0D9335-749F-4F14-B189-99C7F4C7B9E0}" type="slidenum">
              <a:rPr lang="en-US"/>
              <a:pPr>
                <a:defRPr/>
              </a:pPr>
              <a:t>‹#›</a:t>
            </a:fld>
            <a:endParaRPr lang="en-US"/>
          </a:p>
        </p:txBody>
      </p:sp>
    </p:spTree>
    <p:extLst>
      <p:ext uri="{BB962C8B-B14F-4D97-AF65-F5344CB8AC3E}">
        <p14:creationId xmlns:p14="http://schemas.microsoft.com/office/powerpoint/2010/main" val="333466900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AFB67D4-C79E-419F-B0CF-5C9C94C06C0B}" type="slidenum">
              <a:rPr lang="en-US"/>
              <a:pPr>
                <a:defRPr/>
              </a:pPr>
              <a:t>‹#›</a:t>
            </a:fld>
            <a:endParaRPr lang="en-US"/>
          </a:p>
        </p:txBody>
      </p:sp>
    </p:spTree>
    <p:extLst>
      <p:ext uri="{BB962C8B-B14F-4D97-AF65-F5344CB8AC3E}">
        <p14:creationId xmlns:p14="http://schemas.microsoft.com/office/powerpoint/2010/main" val="293472724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E4250D3-FE37-4482-8E5D-0B073032A450}" type="slidenum">
              <a:rPr lang="en-US"/>
              <a:pPr>
                <a:defRPr/>
              </a:pPr>
              <a:t>‹#›</a:t>
            </a:fld>
            <a:endParaRPr lang="en-US"/>
          </a:p>
        </p:txBody>
      </p:sp>
    </p:spTree>
    <p:extLst>
      <p:ext uri="{BB962C8B-B14F-4D97-AF65-F5344CB8AC3E}">
        <p14:creationId xmlns:p14="http://schemas.microsoft.com/office/powerpoint/2010/main" val="219211389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C09CC5D7-D163-47A4-8363-707BC7ECD499}" type="slidenum">
              <a:rPr lang="en-US"/>
              <a:pPr>
                <a:defRPr/>
              </a:pPr>
              <a:t>‹#›</a:t>
            </a:fld>
            <a:endParaRPr lang="en-US"/>
          </a:p>
        </p:txBody>
      </p:sp>
    </p:spTree>
    <p:extLst>
      <p:ext uri="{BB962C8B-B14F-4D97-AF65-F5344CB8AC3E}">
        <p14:creationId xmlns:p14="http://schemas.microsoft.com/office/powerpoint/2010/main" val="253473128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8E5F8DED-683C-4A5C-80E8-92DC0968AD76}" type="slidenum">
              <a:rPr lang="en-US"/>
              <a:pPr>
                <a:defRPr/>
              </a:pPr>
              <a:t>‹#›</a:t>
            </a:fld>
            <a:endParaRPr lang="en-US"/>
          </a:p>
        </p:txBody>
      </p:sp>
    </p:spTree>
    <p:extLst>
      <p:ext uri="{BB962C8B-B14F-4D97-AF65-F5344CB8AC3E}">
        <p14:creationId xmlns:p14="http://schemas.microsoft.com/office/powerpoint/2010/main" val="196248670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8E5FEA0C-2D94-486E-A5B0-BEE3748C2929}" type="slidenum">
              <a:rPr lang="en-US"/>
              <a:pPr>
                <a:defRPr/>
              </a:pPr>
              <a:t>‹#›</a:t>
            </a:fld>
            <a:endParaRPr lang="en-US"/>
          </a:p>
        </p:txBody>
      </p:sp>
    </p:spTree>
    <p:extLst>
      <p:ext uri="{BB962C8B-B14F-4D97-AF65-F5344CB8AC3E}">
        <p14:creationId xmlns:p14="http://schemas.microsoft.com/office/powerpoint/2010/main" val="169838134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7CEB345-CCC5-4B24-AAA6-67A77F524823}" type="slidenum">
              <a:rPr lang="en-US"/>
              <a:pPr>
                <a:defRPr/>
              </a:pPr>
              <a:t>‹#›</a:t>
            </a:fld>
            <a:endParaRPr lang="en-US"/>
          </a:p>
        </p:txBody>
      </p:sp>
    </p:spTree>
    <p:extLst>
      <p:ext uri="{BB962C8B-B14F-4D97-AF65-F5344CB8AC3E}">
        <p14:creationId xmlns:p14="http://schemas.microsoft.com/office/powerpoint/2010/main" val="229729063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994F7EA-A03B-473C-890B-E7F2B6AA51F0}" type="slidenum">
              <a:rPr lang="en-US"/>
              <a:pPr>
                <a:defRPr/>
              </a:pPr>
              <a:t>‹#›</a:t>
            </a:fld>
            <a:endParaRPr lang="en-US"/>
          </a:p>
        </p:txBody>
      </p:sp>
    </p:spTree>
    <p:extLst>
      <p:ext uri="{BB962C8B-B14F-4D97-AF65-F5344CB8AC3E}">
        <p14:creationId xmlns:p14="http://schemas.microsoft.com/office/powerpoint/2010/main" val="2386988461"/>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1FAB9BAC-2C0F-4380-A0B9-0C5FC05BC8D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a:defRPr>
      </a:lvl2pPr>
      <a:lvl3pPr algn="ctr" rtl="0" eaLnBrk="0" fontAlgn="base" hangingPunct="0">
        <a:spcBef>
          <a:spcPct val="0"/>
        </a:spcBef>
        <a:spcAft>
          <a:spcPct val="0"/>
        </a:spcAft>
        <a:defRPr sz="4400">
          <a:solidFill>
            <a:schemeClr val="tx2"/>
          </a:solidFill>
          <a:latin typeface="Arial"/>
        </a:defRPr>
      </a:lvl3pPr>
      <a:lvl4pPr algn="ctr" rtl="0" eaLnBrk="0" fontAlgn="base" hangingPunct="0">
        <a:spcBef>
          <a:spcPct val="0"/>
        </a:spcBef>
        <a:spcAft>
          <a:spcPct val="0"/>
        </a:spcAft>
        <a:defRPr sz="4400">
          <a:solidFill>
            <a:schemeClr val="tx2"/>
          </a:solidFill>
          <a:latin typeface="Arial"/>
        </a:defRPr>
      </a:lvl4pPr>
      <a:lvl5pPr algn="ctr" rtl="0" eaLnBrk="0" fontAlgn="base" hangingPunct="0">
        <a:spcBef>
          <a:spcPct val="0"/>
        </a:spcBef>
        <a:spcAft>
          <a:spcPct val="0"/>
        </a:spcAft>
        <a:defRPr sz="4400">
          <a:solidFill>
            <a:schemeClr val="tx2"/>
          </a:solidFill>
          <a:latin typeface="Arial"/>
        </a:defRPr>
      </a:lvl5pPr>
      <a:lvl6pPr marL="457200" algn="ctr" rtl="0" fontAlgn="base">
        <a:spcBef>
          <a:spcPct val="0"/>
        </a:spcBef>
        <a:spcAft>
          <a:spcPct val="0"/>
        </a:spcAft>
        <a:defRPr sz="4400">
          <a:solidFill>
            <a:schemeClr val="tx2"/>
          </a:solidFill>
          <a:latin typeface="Arial"/>
        </a:defRPr>
      </a:lvl6pPr>
      <a:lvl7pPr marL="914400" algn="ctr" rtl="0" fontAlgn="base">
        <a:spcBef>
          <a:spcPct val="0"/>
        </a:spcBef>
        <a:spcAft>
          <a:spcPct val="0"/>
        </a:spcAft>
        <a:defRPr sz="4400">
          <a:solidFill>
            <a:schemeClr val="tx2"/>
          </a:solidFill>
          <a:latin typeface="Arial"/>
        </a:defRPr>
      </a:lvl7pPr>
      <a:lvl8pPr marL="1371600" algn="ctr" rtl="0" fontAlgn="base">
        <a:spcBef>
          <a:spcPct val="0"/>
        </a:spcBef>
        <a:spcAft>
          <a:spcPct val="0"/>
        </a:spcAft>
        <a:defRPr sz="4400">
          <a:solidFill>
            <a:schemeClr val="tx2"/>
          </a:solidFill>
          <a:latin typeface="Arial"/>
        </a:defRPr>
      </a:lvl8pPr>
      <a:lvl9pPr marL="1828800" algn="ctr" rtl="0" fontAlgn="base">
        <a:spcBef>
          <a:spcPct val="0"/>
        </a:spcBef>
        <a:spcAft>
          <a:spcPct val="0"/>
        </a:spcAft>
        <a:defRPr sz="4400">
          <a:solidFill>
            <a:schemeClr val="tx2"/>
          </a:solidFill>
          <a:latin typeface="Arial"/>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052" name="Picture 4" descr="Pinole Logo-Transparent-Colo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600" y="381000"/>
            <a:ext cx="1666875"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pPr lvl="0" eaLnBrk="1" hangingPunct="1"/>
            <a:br>
              <a:rPr lang="en-US" altLang="en-US" sz="2600" b="1" kern="1200" smtClean="0">
                <a:solidFill>
                  <a:prstClr val="white"/>
                </a:solidFill>
                <a:latin typeface="Calibri" pitchFamily="34" charset="0"/>
                <a:ea typeface="+mn-ea"/>
                <a:cs typeface="Arial"/>
              </a:rPr>
            </a:br>
            <a:br>
              <a:rPr lang="en-US" altLang="en-US" sz="2600" b="1" kern="1200">
                <a:solidFill>
                  <a:prstClr val="white"/>
                </a:solidFill>
                <a:latin typeface="Calibri" pitchFamily="34" charset="0"/>
                <a:ea typeface="+mn-ea"/>
                <a:cs typeface="Arial"/>
              </a:rPr>
            </a:br>
            <a:br>
              <a:rPr lang="en-US" altLang="en-US" sz="2600" b="1" kern="1200" smtClean="0">
                <a:solidFill>
                  <a:prstClr val="white"/>
                </a:solidFill>
                <a:latin typeface="Calibri" pitchFamily="34" charset="0"/>
                <a:ea typeface="+mn-ea"/>
                <a:cs typeface="Arial"/>
              </a:rPr>
            </a:br>
            <a:br>
              <a:rPr lang="en-US" altLang="en-US" sz="2600" b="1" kern="1200" smtClean="0">
                <a:solidFill>
                  <a:prstClr val="white"/>
                </a:solidFill>
                <a:latin typeface="Calibri" pitchFamily="34" charset="0"/>
                <a:ea typeface="+mn-ea"/>
                <a:cs typeface="Arial"/>
              </a:rPr>
            </a:br>
            <a:br>
              <a:rPr lang="en-US" altLang="en-US" sz="2600" b="1" kern="1200" smtClean="0">
                <a:solidFill>
                  <a:prstClr val="white"/>
                </a:solidFill>
                <a:latin typeface="Calibri" pitchFamily="34" charset="0"/>
                <a:ea typeface="+mn-ea"/>
                <a:cs typeface="Arial"/>
              </a:rPr>
            </a:br>
            <a:br>
              <a:rPr lang="en-US" altLang="en-US" sz="2600" b="1" kern="1200">
                <a:solidFill>
                  <a:prstClr val="white"/>
                </a:solidFill>
                <a:latin typeface="Calibri" pitchFamily="34" charset="0"/>
                <a:ea typeface="+mn-ea"/>
                <a:cs typeface="Arial"/>
              </a:rPr>
            </a:br>
            <a:br>
              <a:rPr lang="en-US" altLang="en-US" sz="2600" b="1" kern="1200" smtClean="0">
                <a:solidFill>
                  <a:prstClr val="white"/>
                </a:solidFill>
                <a:latin typeface="Calibri" pitchFamily="34" charset="0"/>
                <a:ea typeface="+mn-ea"/>
                <a:cs typeface="Arial"/>
              </a:rPr>
            </a:br>
            <a:r>
              <a:rPr lang="en-US" sz="4000" b="1" smtClean="0"/>
              <a:t>Ordinance Updating Municipal Code to Align with City Council </a:t>
            </a:r>
            <a:br>
              <a:rPr lang="en-US" sz="4000" b="1" smtClean="0"/>
            </a:br>
            <a:r>
              <a:rPr lang="en-US" sz="4000" b="1" smtClean="0"/>
              <a:t>Meeting Procedures</a:t>
            </a:r>
            <a:br>
              <a:rPr lang="en-US" sz="4000" b="1" smtClean="0"/>
            </a:br>
            <a:r>
              <a:rPr lang="en-US" sz="4000" b="1" smtClean="0"/>
              <a:t> </a:t>
            </a:r>
            <a:br>
              <a:rPr lang="en-US" altLang="en-US" sz="2400" kern="1200">
                <a:solidFill>
                  <a:prstClr val="white"/>
                </a:solidFill>
                <a:latin typeface="Calibri" pitchFamily="34" charset="0"/>
                <a:ea typeface="+mn-ea"/>
                <a:cs typeface="Arial"/>
              </a:rPr>
            </a:br>
            <a:r>
              <a:rPr lang="en-US" altLang="en-US" sz="2400" kern="1200" smtClean="0">
                <a:solidFill>
                  <a:prstClr val="white"/>
                </a:solidFill>
                <a:latin typeface="Calibri" pitchFamily="34" charset="0"/>
                <a:ea typeface="+mn-ea"/>
                <a:cs typeface="Arial"/>
              </a:rPr>
              <a:t>Eric S. Casher, City Attorney</a:t>
            </a:r>
            <a:endParaRPr lang="en-US"/>
          </a:p>
        </p:txBody>
      </p:sp>
    </p:spTree>
    <p:extLst>
      <p:ext uri="{BB962C8B-B14F-4D97-AF65-F5344CB8AC3E}">
        <p14:creationId xmlns:p14="http://schemas.microsoft.com/office/powerpoint/2010/main" val="1720060656"/>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Background</a:t>
            </a:r>
            <a:endParaRPr lang="en-US"/>
          </a:p>
        </p:txBody>
      </p:sp>
      <p:sp>
        <p:nvSpPr>
          <p:cNvPr id="3" name="Content Placeholder 2"/>
          <p:cNvSpPr>
            <a:spLocks noGrp="1"/>
          </p:cNvSpPr>
          <p:nvPr>
            <p:ph idx="1"/>
          </p:nvPr>
        </p:nvSpPr>
        <p:spPr>
          <a:xfrm>
            <a:off x="457200" y="1371600"/>
            <a:ext cx="8229600" cy="4525963"/>
          </a:xfrm>
        </p:spPr>
        <p:txBody>
          <a:bodyPr/>
          <a:lstStyle/>
          <a:p>
            <a:r>
              <a:rPr lang="en-US" sz="2400"/>
              <a:t>The Pinole City Council has </a:t>
            </a:r>
            <a:r>
              <a:rPr lang="en-US" sz="2400" smtClean="0"/>
              <a:t>established </a:t>
            </a:r>
            <a:r>
              <a:rPr lang="en-US" sz="2400"/>
              <a:t>City Council Meeting Procedures </a:t>
            </a:r>
            <a:r>
              <a:rPr lang="en-US" sz="2400" smtClean="0"/>
              <a:t>regarding the preparation and posting of agendas and the conduct of council meetings (Resolution 2022-07</a:t>
            </a:r>
            <a:r>
              <a:rPr lang="en-US" sz="2400"/>
              <a:t>, </a:t>
            </a:r>
            <a:r>
              <a:rPr lang="en-US" sz="2400" smtClean="0"/>
              <a:t>February </a:t>
            </a:r>
            <a:r>
              <a:rPr lang="en-US" sz="2400"/>
              <a:t>1, </a:t>
            </a:r>
            <a:r>
              <a:rPr lang="en-US" sz="2400" smtClean="0"/>
              <a:t>2022).</a:t>
            </a:r>
          </a:p>
          <a:p>
            <a:endParaRPr lang="en-US" sz="2400" smtClean="0"/>
          </a:p>
          <a:p>
            <a:r>
              <a:rPr lang="en-US" sz="2400"/>
              <a:t>On March 7, 2023, the Pinole City Council </a:t>
            </a:r>
            <a:r>
              <a:rPr lang="en-US" sz="2400" smtClean="0"/>
              <a:t>approved </a:t>
            </a:r>
            <a:r>
              <a:rPr lang="en-US" sz="2400"/>
              <a:t>changes to the City Council Meeting Procedures.</a:t>
            </a:r>
          </a:p>
          <a:p>
            <a:endParaRPr lang="en-US" sz="2400"/>
          </a:p>
          <a:p>
            <a:r>
              <a:rPr lang="en-US" sz="2400" smtClean="0"/>
              <a:t>City </a:t>
            </a:r>
            <a:r>
              <a:rPr lang="en-US" sz="2400"/>
              <a:t>Council </a:t>
            </a:r>
            <a:r>
              <a:rPr lang="en-US" sz="2400" smtClean="0"/>
              <a:t>then directed </a:t>
            </a:r>
            <a:r>
              <a:rPr lang="en-US" sz="2400"/>
              <a:t>staff to work with the Municipal Code Update Subcommittee to </a:t>
            </a:r>
            <a:r>
              <a:rPr lang="en-US" sz="2400" smtClean="0"/>
              <a:t>identify necessary </a:t>
            </a:r>
            <a:r>
              <a:rPr lang="en-US" sz="2400"/>
              <a:t>updates to the Pinole Municipal Code to align with </a:t>
            </a:r>
            <a:r>
              <a:rPr lang="en-US" sz="2400" smtClean="0"/>
              <a:t>the revised </a:t>
            </a:r>
            <a:r>
              <a:rPr lang="en-US" sz="2400"/>
              <a:t>City Council Meeting Procedures</a:t>
            </a:r>
            <a:r>
              <a:rPr lang="en-US" sz="2400" smtClean="0"/>
              <a:t>.</a:t>
            </a:r>
            <a:endParaRPr lang="en-US" sz="2400"/>
          </a:p>
          <a:p>
            <a:endParaRPr lang="en-US" sz="2400"/>
          </a:p>
          <a:p>
            <a:pPr marL="0" indent="0">
              <a:buNone/>
            </a:pPr>
            <a:endParaRPr lang="en-US" sz="2400" smtClean="0"/>
          </a:p>
          <a:p>
            <a:endParaRPr lang="en-US" sz="2400"/>
          </a:p>
        </p:txBody>
      </p:sp>
    </p:spTree>
    <p:extLst>
      <p:ext uri="{BB962C8B-B14F-4D97-AF65-F5344CB8AC3E}">
        <p14:creationId xmlns:p14="http://schemas.microsoft.com/office/powerpoint/2010/main" val="3441972146"/>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Proposed Ordinance</a:t>
            </a:r>
            <a:endParaRPr lang="en-US"/>
          </a:p>
        </p:txBody>
      </p:sp>
      <p:sp>
        <p:nvSpPr>
          <p:cNvPr id="3" name="Content Placeholder 2"/>
          <p:cNvSpPr>
            <a:spLocks noGrp="1"/>
          </p:cNvSpPr>
          <p:nvPr>
            <p:ph idx="1"/>
          </p:nvPr>
        </p:nvSpPr>
        <p:spPr>
          <a:xfrm>
            <a:off x="457200" y="1600200"/>
            <a:ext cx="8229600" cy="4648200"/>
          </a:xfrm>
        </p:spPr>
        <p:txBody>
          <a:bodyPr/>
          <a:lstStyle/>
          <a:p>
            <a:r>
              <a:rPr lang="en-US" sz="2800"/>
              <a:t>The </a:t>
            </a:r>
            <a:r>
              <a:rPr lang="en-US" sz="2800" smtClean="0"/>
              <a:t>Municipal Code Update Subcommittee identified </a:t>
            </a:r>
            <a:r>
              <a:rPr lang="en-US" sz="2800"/>
              <a:t>two sections of the </a:t>
            </a:r>
            <a:r>
              <a:rPr lang="en-US" sz="2800" smtClean="0"/>
              <a:t>Pinole Municipal </a:t>
            </a:r>
            <a:r>
              <a:rPr lang="en-US" sz="2800"/>
              <a:t>Code which </a:t>
            </a:r>
            <a:r>
              <a:rPr lang="en-US" sz="2800" smtClean="0"/>
              <a:t>need updating based on the revised City Council Meeting Procedures:</a:t>
            </a:r>
            <a:endParaRPr lang="en-US" sz="2800" smtClean="0"/>
          </a:p>
          <a:p>
            <a:pPr marL="0" indent="0">
              <a:buNone/>
            </a:pPr>
            <a:endParaRPr lang="en-US" sz="2800" smtClean="0"/>
          </a:p>
          <a:p>
            <a:pPr lvl="1"/>
            <a:r>
              <a:rPr lang="en-US" sz="2400" smtClean="0"/>
              <a:t>Chapter </a:t>
            </a:r>
            <a:r>
              <a:rPr lang="en-US" sz="2400"/>
              <a:t>2.04 “City Manager,” Section 2.04.200 “Council-Manager </a:t>
            </a:r>
            <a:r>
              <a:rPr lang="en-US" sz="2400" smtClean="0"/>
              <a:t>Relations”</a:t>
            </a:r>
          </a:p>
          <a:p>
            <a:pPr lvl="1"/>
            <a:endParaRPr lang="en-US" sz="2400" smtClean="0"/>
          </a:p>
          <a:p>
            <a:pPr lvl="1"/>
            <a:r>
              <a:rPr lang="en-US" sz="2400" smtClean="0"/>
              <a:t>Chapter </a:t>
            </a:r>
            <a:r>
              <a:rPr lang="en-US" sz="2400"/>
              <a:t>2.12 “Council Meetings,” Section 2.12.010 “Time of Regular Meetings</a:t>
            </a:r>
            <a:r>
              <a:rPr lang="en-US" sz="2400" smtClean="0"/>
              <a:t>”</a:t>
            </a:r>
          </a:p>
          <a:p>
            <a:pPr marL="0" indent="0">
              <a:buNone/>
            </a:pPr>
            <a:endParaRPr lang="en-US" sz="2800" smtClean="0"/>
          </a:p>
          <a:p>
            <a:endParaRPr lang="en-US" sz="2800" smtClean="0"/>
          </a:p>
          <a:p>
            <a:endParaRPr lang="en-US" sz="2800" smtClean="0"/>
          </a:p>
          <a:p>
            <a:pPr marL="0" indent="0">
              <a:buNone/>
            </a:pPr>
            <a:endParaRPr lang="en-US"/>
          </a:p>
        </p:txBody>
      </p:sp>
    </p:spTree>
    <p:extLst>
      <p:ext uri="{BB962C8B-B14F-4D97-AF65-F5344CB8AC3E}">
        <p14:creationId xmlns:p14="http://schemas.microsoft.com/office/powerpoint/2010/main" val="2239554514"/>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52400"/>
            <a:ext cx="8229600" cy="914400"/>
          </a:xfrm>
        </p:spPr>
        <p:txBody>
          <a:bodyPr/>
          <a:lstStyle/>
          <a:p>
            <a:r>
              <a:rPr lang="en-US"/>
              <a:t>Chapter 2.04 </a:t>
            </a:r>
            <a:r>
              <a:rPr lang="en-US" smtClean="0"/>
              <a:t>Section 2.04.200</a:t>
            </a:r>
            <a:endParaRPr lang="en-US"/>
          </a:p>
        </p:txBody>
      </p:sp>
      <p:sp>
        <p:nvSpPr>
          <p:cNvPr id="3" name="Content Placeholder 2"/>
          <p:cNvSpPr>
            <a:spLocks noGrp="1"/>
          </p:cNvSpPr>
          <p:nvPr>
            <p:ph idx="1"/>
          </p:nvPr>
        </p:nvSpPr>
        <p:spPr>
          <a:xfrm>
            <a:off x="457200" y="1066800"/>
            <a:ext cx="8229600" cy="5181600"/>
          </a:xfrm>
        </p:spPr>
        <p:txBody>
          <a:bodyPr/>
          <a:lstStyle/>
          <a:p>
            <a:pPr marL="0" indent="0">
              <a:buNone/>
            </a:pPr>
            <a:endParaRPr lang="en-US" sz="2800" smtClean="0"/>
          </a:p>
          <a:p>
            <a:pPr marL="0" indent="0">
              <a:buNone/>
            </a:pPr>
            <a:r>
              <a:rPr lang="en-US" sz="2800" smtClean="0"/>
              <a:t>Chapter </a:t>
            </a:r>
            <a:r>
              <a:rPr lang="en-US" sz="2800"/>
              <a:t>2.04 “City Manager,” Section 2.04.200 “Council-Manager Relations” </a:t>
            </a:r>
            <a:r>
              <a:rPr lang="en-US" sz="2800" smtClean="0"/>
              <a:t>ordinance </a:t>
            </a:r>
            <a:r>
              <a:rPr lang="en-US" sz="2800"/>
              <a:t>provides:</a:t>
            </a:r>
          </a:p>
          <a:p>
            <a:pPr marL="0" indent="0">
              <a:buNone/>
            </a:pPr>
            <a:endParaRPr lang="en-US" smtClean="0"/>
          </a:p>
          <a:p>
            <a:pPr marL="0" indent="0">
              <a:buNone/>
            </a:pPr>
            <a:r>
              <a:rPr lang="en-US" sz="2000" smtClean="0"/>
              <a:t>“</a:t>
            </a:r>
            <a:r>
              <a:rPr lang="en-US" sz="2000"/>
              <a:t>The City Council and its members shall deal with the administrative services of the city </a:t>
            </a:r>
            <a:r>
              <a:rPr lang="en-US" sz="2000" strike="sngStrike"/>
              <a:t>only</a:t>
            </a:r>
            <a:r>
              <a:rPr lang="en-US" sz="2000"/>
              <a:t> through the City Manager, </a:t>
            </a:r>
            <a:r>
              <a:rPr lang="en-US" sz="2000" strike="sngStrike"/>
              <a:t>except for the purpose of inquiry, </a:t>
            </a:r>
            <a:r>
              <a:rPr lang="en-US" sz="2000"/>
              <a:t>and </a:t>
            </a:r>
            <a:r>
              <a:rPr lang="en-US" sz="2000" strike="sngStrike"/>
              <a:t>neither the </a:t>
            </a:r>
            <a:r>
              <a:rPr lang="en-US" sz="2000" u="sng" smtClean="0"/>
              <a:t>no member of the </a:t>
            </a:r>
            <a:r>
              <a:rPr lang="en-US" sz="2000" smtClean="0"/>
              <a:t>City </a:t>
            </a:r>
            <a:r>
              <a:rPr lang="en-US" sz="2000"/>
              <a:t>Council </a:t>
            </a:r>
            <a:r>
              <a:rPr lang="en-US" sz="2000" strike="sngStrike"/>
              <a:t>nor any member thereof </a:t>
            </a:r>
            <a:r>
              <a:rPr lang="en-US" sz="2000"/>
              <a:t>shall give orders or instructions to any subordinates of the City Manager. The City Manager shall take his or her orders and instructions from the City Council </a:t>
            </a:r>
            <a:r>
              <a:rPr lang="en-US" sz="2000" u="sng" smtClean="0"/>
              <a:t>on matters requiring City Council approval</a:t>
            </a:r>
            <a:r>
              <a:rPr lang="en-US" sz="2000" smtClean="0"/>
              <a:t> only </a:t>
            </a:r>
            <a:r>
              <a:rPr lang="en-US" sz="2000"/>
              <a:t>when sitting in a duly convened meeting of the City Council </a:t>
            </a:r>
            <a:r>
              <a:rPr lang="en-US" sz="2000" strike="sngStrike"/>
              <a:t>and no individual councilman shall give any orders or instructions to the City Manager</a:t>
            </a:r>
            <a:r>
              <a:rPr lang="en-US" sz="2000"/>
              <a:t>.”</a:t>
            </a:r>
          </a:p>
          <a:p>
            <a:endParaRPr lang="en-US" smtClean="0"/>
          </a:p>
          <a:p>
            <a:endParaRPr lang="en-US"/>
          </a:p>
        </p:txBody>
      </p:sp>
    </p:spTree>
    <p:extLst>
      <p:ext uri="{BB962C8B-B14F-4D97-AF65-F5344CB8AC3E}">
        <p14:creationId xmlns:p14="http://schemas.microsoft.com/office/powerpoint/2010/main" val="3473910374"/>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52400"/>
            <a:ext cx="8229600" cy="914400"/>
          </a:xfrm>
        </p:spPr>
        <p:txBody>
          <a:bodyPr/>
          <a:lstStyle/>
          <a:p>
            <a:r>
              <a:rPr lang="en-US"/>
              <a:t>Chapter 2.04 </a:t>
            </a:r>
            <a:r>
              <a:rPr lang="en-US" smtClean="0"/>
              <a:t>Section 2.04.200</a:t>
            </a:r>
            <a:endParaRPr lang="en-US"/>
          </a:p>
        </p:txBody>
      </p:sp>
      <p:sp>
        <p:nvSpPr>
          <p:cNvPr id="3" name="Content Placeholder 2"/>
          <p:cNvSpPr>
            <a:spLocks noGrp="1"/>
          </p:cNvSpPr>
          <p:nvPr>
            <p:ph idx="1"/>
          </p:nvPr>
        </p:nvSpPr>
        <p:spPr>
          <a:xfrm>
            <a:off x="457200" y="1066800"/>
            <a:ext cx="8229600" cy="5181600"/>
          </a:xfrm>
        </p:spPr>
        <p:txBody>
          <a:bodyPr/>
          <a:lstStyle/>
          <a:p>
            <a:pPr marL="0" indent="0">
              <a:buNone/>
            </a:pPr>
            <a:endParaRPr lang="en-US" sz="2800" smtClean="0"/>
          </a:p>
          <a:p>
            <a:pPr marL="0" indent="0">
              <a:buNone/>
            </a:pPr>
            <a:r>
              <a:rPr lang="en-US" sz="2800" smtClean="0"/>
              <a:t>Proposed revisions:</a:t>
            </a:r>
          </a:p>
          <a:p>
            <a:pPr marL="0" indent="0">
              <a:buNone/>
            </a:pPr>
            <a:endParaRPr lang="en-US" smtClean="0"/>
          </a:p>
          <a:p>
            <a:r>
              <a:rPr lang="en-US" sz="2800" smtClean="0"/>
              <a:t>Add </a:t>
            </a:r>
            <a:r>
              <a:rPr lang="en-US" sz="2800"/>
              <a:t>language </a:t>
            </a:r>
            <a:r>
              <a:rPr lang="en-US" sz="2800" smtClean="0"/>
              <a:t>clarifying </a:t>
            </a:r>
            <a:r>
              <a:rPr lang="en-US" sz="2800"/>
              <a:t>that the matters on which City Council may </a:t>
            </a:r>
            <a:r>
              <a:rPr lang="en-US" sz="2800" smtClean="0"/>
              <a:t>direct the </a:t>
            </a:r>
            <a:r>
              <a:rPr lang="en-US" sz="2800"/>
              <a:t>City Manager must relate to matters within the </a:t>
            </a:r>
            <a:r>
              <a:rPr lang="en-US" sz="2800" smtClean="0"/>
              <a:t>Council’s jurisdiction.</a:t>
            </a:r>
          </a:p>
          <a:p>
            <a:r>
              <a:rPr lang="en-US" sz="2800"/>
              <a:t>Remove language which authorizes Council Members to act independently in directing </a:t>
            </a:r>
            <a:r>
              <a:rPr lang="en-US" sz="2800" smtClean="0"/>
              <a:t>subordinates of the </a:t>
            </a:r>
            <a:r>
              <a:rPr lang="en-US" sz="2800"/>
              <a:t>City Manager </a:t>
            </a:r>
            <a:r>
              <a:rPr lang="en-US" sz="2800" smtClean="0"/>
              <a:t>with respect to </a:t>
            </a:r>
            <a:r>
              <a:rPr lang="en-US" sz="2800"/>
              <a:t>administrative </a:t>
            </a:r>
            <a:r>
              <a:rPr lang="en-US" sz="2800" smtClean="0"/>
              <a:t>services.</a:t>
            </a:r>
            <a:endParaRPr lang="en-US" sz="2800"/>
          </a:p>
          <a:p>
            <a:endParaRPr lang="en-US" sz="2800"/>
          </a:p>
        </p:txBody>
      </p:sp>
    </p:spTree>
    <p:extLst>
      <p:ext uri="{BB962C8B-B14F-4D97-AF65-F5344CB8AC3E}">
        <p14:creationId xmlns:p14="http://schemas.microsoft.com/office/powerpoint/2010/main" val="3978795600"/>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52400"/>
            <a:ext cx="8229600" cy="914400"/>
          </a:xfrm>
        </p:spPr>
        <p:txBody>
          <a:bodyPr/>
          <a:lstStyle/>
          <a:p>
            <a:r>
              <a:rPr lang="en-US"/>
              <a:t>Chapter 2.12 Section 2.12.010 </a:t>
            </a:r>
          </a:p>
        </p:txBody>
      </p:sp>
      <p:sp>
        <p:nvSpPr>
          <p:cNvPr id="3" name="Content Placeholder 2"/>
          <p:cNvSpPr>
            <a:spLocks noGrp="1"/>
          </p:cNvSpPr>
          <p:nvPr>
            <p:ph idx="1"/>
          </p:nvPr>
        </p:nvSpPr>
        <p:spPr>
          <a:xfrm>
            <a:off x="457200" y="1066800"/>
            <a:ext cx="8229600" cy="5181600"/>
          </a:xfrm>
        </p:spPr>
        <p:txBody>
          <a:bodyPr/>
          <a:lstStyle/>
          <a:p>
            <a:pPr marL="0" indent="0">
              <a:buNone/>
            </a:pPr>
            <a:endParaRPr lang="en-US" sz="2800" smtClean="0"/>
          </a:p>
          <a:p>
            <a:pPr marL="0" indent="0">
              <a:buNone/>
            </a:pPr>
            <a:r>
              <a:rPr lang="en-US" sz="2800"/>
              <a:t>Chapter 2.12 “Council Meetings,” Section 2.12.010 “Time of Regular </a:t>
            </a:r>
            <a:r>
              <a:rPr lang="en-US" sz="2800" smtClean="0"/>
              <a:t>Meetings” currently </a:t>
            </a:r>
            <a:r>
              <a:rPr lang="en-US" sz="2800"/>
              <a:t>provides:</a:t>
            </a:r>
          </a:p>
          <a:p>
            <a:pPr marL="0" indent="0">
              <a:buNone/>
            </a:pPr>
            <a:endParaRPr lang="en-US" smtClean="0"/>
          </a:p>
          <a:p>
            <a:pPr marL="0" indent="0">
              <a:buNone/>
            </a:pPr>
            <a:r>
              <a:rPr lang="en-US" sz="2000"/>
              <a:t>“The regular meetings shall be held in the council chambers on the first (1st) and third (3rd) Tuesdays of each month at six p.m. (6:00 p.m.), except when a meeting day falls upon a holiday, in which case the meeting shall be held on the next succeeding business day at the same hour</a:t>
            </a:r>
            <a:r>
              <a:rPr lang="en-US" sz="2000" smtClean="0"/>
              <a:t>.”</a:t>
            </a:r>
            <a:endParaRPr lang="en-US" sz="2000"/>
          </a:p>
          <a:p>
            <a:endParaRPr lang="en-US" smtClean="0"/>
          </a:p>
          <a:p>
            <a:endParaRPr lang="en-US"/>
          </a:p>
        </p:txBody>
      </p:sp>
    </p:spTree>
    <p:extLst>
      <p:ext uri="{BB962C8B-B14F-4D97-AF65-F5344CB8AC3E}">
        <p14:creationId xmlns:p14="http://schemas.microsoft.com/office/powerpoint/2010/main" val="2295977965"/>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52400"/>
            <a:ext cx="8229600" cy="914400"/>
          </a:xfrm>
        </p:spPr>
        <p:txBody>
          <a:bodyPr/>
          <a:lstStyle/>
          <a:p>
            <a:r>
              <a:rPr lang="en-US"/>
              <a:t>Chapter 2.12 Section 2.12.010 </a:t>
            </a:r>
          </a:p>
        </p:txBody>
      </p:sp>
      <p:sp>
        <p:nvSpPr>
          <p:cNvPr id="3" name="Content Placeholder 2"/>
          <p:cNvSpPr>
            <a:spLocks noGrp="1"/>
          </p:cNvSpPr>
          <p:nvPr>
            <p:ph idx="1"/>
          </p:nvPr>
        </p:nvSpPr>
        <p:spPr>
          <a:xfrm>
            <a:off x="457200" y="1066800"/>
            <a:ext cx="8229600" cy="5181600"/>
          </a:xfrm>
        </p:spPr>
        <p:txBody>
          <a:bodyPr/>
          <a:lstStyle/>
          <a:p>
            <a:pPr marL="0" indent="0">
              <a:buNone/>
            </a:pPr>
            <a:endParaRPr lang="en-US" sz="2800" smtClean="0"/>
          </a:p>
          <a:p>
            <a:pPr marL="0" indent="0">
              <a:buNone/>
            </a:pPr>
            <a:r>
              <a:rPr lang="en-US" sz="2800" smtClean="0"/>
              <a:t>Proposed revisions:</a:t>
            </a:r>
          </a:p>
          <a:p>
            <a:pPr marL="0" indent="0">
              <a:buNone/>
            </a:pPr>
            <a:endParaRPr lang="en-US" smtClean="0"/>
          </a:p>
          <a:p>
            <a:r>
              <a:rPr lang="en-US" sz="2800" smtClean="0"/>
              <a:t>Revise </a:t>
            </a:r>
            <a:r>
              <a:rPr lang="en-US" sz="2800"/>
              <a:t>the start time of the regularly scheduled meetings of the Pinole City Council from </a:t>
            </a:r>
            <a:r>
              <a:rPr lang="en-US" sz="2800" smtClean="0"/>
              <a:t>6:00 </a:t>
            </a:r>
            <a:r>
              <a:rPr lang="en-US" sz="2800"/>
              <a:t>p.m</a:t>
            </a:r>
            <a:r>
              <a:rPr lang="en-US" sz="2800" smtClean="0"/>
              <a:t>. </a:t>
            </a:r>
            <a:r>
              <a:rPr lang="en-US" sz="2800"/>
              <a:t>to </a:t>
            </a:r>
            <a:r>
              <a:rPr lang="en-US" sz="2800" smtClean="0"/>
              <a:t>5:00 </a:t>
            </a:r>
            <a:r>
              <a:rPr lang="en-US" sz="2800"/>
              <a:t>p.m</a:t>
            </a:r>
            <a:r>
              <a:rPr lang="en-US" sz="2800" smtClean="0"/>
              <a:t>.</a:t>
            </a:r>
          </a:p>
          <a:p>
            <a:endParaRPr lang="en-US" sz="2800"/>
          </a:p>
          <a:p>
            <a:r>
              <a:rPr lang="en-US" sz="2800" smtClean="0"/>
              <a:t>Intended to account for lengthy meetings, in particular, regularly scheduled meetings which closed session agenda items. </a:t>
            </a:r>
            <a:endParaRPr lang="en-US" sz="2800"/>
          </a:p>
        </p:txBody>
      </p:sp>
    </p:spTree>
    <p:extLst>
      <p:ext uri="{BB962C8B-B14F-4D97-AF65-F5344CB8AC3E}">
        <p14:creationId xmlns:p14="http://schemas.microsoft.com/office/powerpoint/2010/main" val="45017456"/>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Recommendation</a:t>
            </a:r>
            <a:endParaRPr lang="en-US"/>
          </a:p>
        </p:txBody>
      </p:sp>
      <p:sp>
        <p:nvSpPr>
          <p:cNvPr id="3" name="Content Placeholder 2"/>
          <p:cNvSpPr>
            <a:spLocks noGrp="1"/>
          </p:cNvSpPr>
          <p:nvPr>
            <p:ph idx="1"/>
          </p:nvPr>
        </p:nvSpPr>
        <p:spPr>
          <a:xfrm>
            <a:off x="457200" y="1371600"/>
            <a:ext cx="8229600" cy="4525963"/>
          </a:xfrm>
        </p:spPr>
        <p:txBody>
          <a:bodyPr/>
          <a:lstStyle/>
          <a:p>
            <a:pPr marL="0" indent="0">
              <a:buNone/>
            </a:pPr>
            <a:endParaRPr lang="en-US" sz="2400" smtClean="0"/>
          </a:p>
          <a:p>
            <a:pPr marL="0" indent="0">
              <a:buNone/>
            </a:pPr>
            <a:r>
              <a:rPr lang="en-US" sz="2400" smtClean="0"/>
              <a:t>City </a:t>
            </a:r>
            <a:r>
              <a:rPr lang="en-US" sz="2400"/>
              <a:t>Council introduce and waive the first reading of an </a:t>
            </a:r>
            <a:r>
              <a:rPr lang="en-US" sz="2400" smtClean="0"/>
              <a:t>Ordinance </a:t>
            </a:r>
            <a:r>
              <a:rPr lang="en-US" sz="2400"/>
              <a:t>amending Pinole Municipal Code Section 2.04.200 to update the description of City Council and City Manager relations, and amending Section 2.12.010 to modify the start time of regularly scheduled City Council meetings, consistent with the updated City Council Meeting Procedures.</a:t>
            </a:r>
          </a:p>
          <a:p>
            <a:pPr marL="0" indent="0">
              <a:buNone/>
            </a:pPr>
            <a:endParaRPr lang="en-US" sz="2400" smtClean="0"/>
          </a:p>
          <a:p>
            <a:endParaRPr lang="en-US" sz="2400"/>
          </a:p>
        </p:txBody>
      </p:sp>
    </p:spTree>
    <p:extLst>
      <p:ext uri="{BB962C8B-B14F-4D97-AF65-F5344CB8AC3E}">
        <p14:creationId xmlns:p14="http://schemas.microsoft.com/office/powerpoint/2010/main" val="2415137897"/>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9045.0"/>
  <p:tag name="AS_RELEASE_DATE" val="2018.09.12"/>
  <p:tag name="AS_TITLE" val="Aspose.Slides for .NET 4.0"/>
  <p:tag name="AS_VERSION" val="18.9"/>
</p:tagLst>
</file>

<file path=ppt/theme/theme1.xml><?xml version="1.0" encoding="utf-8"?>
<a:theme xmlns:r="http://schemas.openxmlformats.org/officeDocument/2006/relationships"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Eclipse</Template>
  <Company>mnrsw</Company>
  <PresentationFormat>On-screen Show (4:3)</PresentationFormat>
  <Paragraphs>25</Paragraphs>
  <Slides>8</Slides>
  <Notes>1</Notes>
  <TotalTime>0</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Default Design</vt:lpstr>
      <vt:lpstr>Ordinance Updating Municipal Code to Align with City Council Meeting Procedures Eric S. Casher, City Attorney</vt:lpstr>
      <vt:lpstr>Background</vt:lpstr>
      <vt:lpstr>Proposed Ordinance</vt:lpstr>
      <vt:lpstr>Chapter 2.04 Section 2.04.200</vt:lpstr>
      <vt:lpstr>Chapter 2.04 Section 2.04.200</vt:lpstr>
      <vt:lpstr>Chapter 2.12 Section 2.12.010 </vt:lpstr>
      <vt:lpstr>Chapter 2.12 Section 2.12.010 </vt:lpstr>
      <vt:lpstr>Recommendation</vt:lpstr>
    </vt:vector>
  </TitlesOfParts>
  <LinksUpToDate>0</LinksUpToDate>
  <SharedDoc>0</SharedDoc>
  <HyperlinksChanged>0</HyperlinksChanged>
  <Application>Aspose.Slides for .NET</Application>
  <AppVersion>18.0900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Claims Ordinance</dc:title>
  <cp:lastModifiedBy>Casher, Eric</cp:lastModifiedBy>
  <cp:revision>1</cp:revision>
  <dcterms:created xsi:type="dcterms:W3CDTF">2023-08-15T16:14:45Z</dcterms:created>
  <dcterms:modified xsi:type="dcterms:W3CDTF">2023-08-15T16:14:45Z</dcterms:modified>
</cp:coreProperties>
</file>